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12192000"/>
  <p:embeddedFontLst>
    <p:embeddedFont>
      <p:font typeface="MiSans" panose="020B0604020202020204" charset="-122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8884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CF3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3-d2nf8k98bjvh7rlj0a7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003"/>
            <a:ext cx="12263122" cy="68980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985330" y="1568117"/>
            <a:ext cx="6264818" cy="17599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Django Auth Day3: Secure &amp; Scale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235190" y="4391660"/>
            <a:ext cx="4064000" cy="1746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9158605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9158605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58630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358630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9558655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9558655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9758680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9758680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2426315" y="94885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2426315" y="94885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2626340" y="94885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2626340" y="94885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2826365" y="94885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2826365" y="94885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3026390" y="94885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3026390" y="94885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2318365" y="3578388"/>
            <a:ext cx="4064000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2318365" y="4213388"/>
            <a:ext cx="303593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  <p:pic>
        <p:nvPicPr>
          <p:cNvPr id="23" name="Image 1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68" y="1412240"/>
            <a:ext cx="1320800" cy="1371600"/>
          </a:xfrm>
          <a:prstGeom prst="rect">
            <a:avLst/>
          </a:prstGeom>
        </p:spPr>
      </p:pic>
      <p:pic>
        <p:nvPicPr>
          <p:cNvPr id="24" name="Image 2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5946" y="4391660"/>
            <a:ext cx="983056" cy="907962"/>
          </a:xfrm>
          <a:prstGeom prst="rect">
            <a:avLst/>
          </a:prstGeom>
        </p:spPr>
      </p:pic>
      <p:sp>
        <p:nvSpPr>
          <p:cNvPr id="25" name="Shape 20"/>
          <p:cNvSpPr/>
          <p:nvPr/>
        </p:nvSpPr>
        <p:spPr>
          <a:xfrm>
            <a:off x="1273269" y="2275839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6" name="Text 21"/>
          <p:cNvSpPr/>
          <p:nvPr/>
        </p:nvSpPr>
        <p:spPr>
          <a:xfrm>
            <a:off x="1273269" y="2275839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7" name="Image 3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7925" y="5073480"/>
            <a:ext cx="731154" cy="676035"/>
          </a:xfrm>
          <a:prstGeom prst="rect">
            <a:avLst/>
          </a:prstGeom>
        </p:spPr>
      </p:pic>
      <p:sp>
        <p:nvSpPr>
          <p:cNvPr id="28" name="Shape 22"/>
          <p:cNvSpPr/>
          <p:nvPr/>
        </p:nvSpPr>
        <p:spPr>
          <a:xfrm>
            <a:off x="11511842" y="121936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9" name="Text 23"/>
          <p:cNvSpPr/>
          <p:nvPr/>
        </p:nvSpPr>
        <p:spPr>
          <a:xfrm>
            <a:off x="11511842" y="121936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4"/>
          <p:cNvSpPr/>
          <p:nvPr/>
        </p:nvSpPr>
        <p:spPr>
          <a:xfrm>
            <a:off x="11511842" y="101933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1" name="Text 25"/>
          <p:cNvSpPr/>
          <p:nvPr/>
        </p:nvSpPr>
        <p:spPr>
          <a:xfrm>
            <a:off x="11511842" y="101933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26"/>
          <p:cNvSpPr/>
          <p:nvPr/>
        </p:nvSpPr>
        <p:spPr>
          <a:xfrm>
            <a:off x="11511842" y="81931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3" name="Text 27"/>
          <p:cNvSpPr/>
          <p:nvPr/>
        </p:nvSpPr>
        <p:spPr>
          <a:xfrm>
            <a:off x="11511842" y="81931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28"/>
          <p:cNvSpPr/>
          <p:nvPr/>
        </p:nvSpPr>
        <p:spPr>
          <a:xfrm>
            <a:off x="11511842" y="61928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5" name="Text 29"/>
          <p:cNvSpPr/>
          <p:nvPr/>
        </p:nvSpPr>
        <p:spPr>
          <a:xfrm>
            <a:off x="11511842" y="61928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0"/>
          <p:cNvSpPr/>
          <p:nvPr/>
        </p:nvSpPr>
        <p:spPr>
          <a:xfrm>
            <a:off x="11511842" y="201247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7" name="Text 31"/>
          <p:cNvSpPr/>
          <p:nvPr/>
        </p:nvSpPr>
        <p:spPr>
          <a:xfrm>
            <a:off x="11511842" y="201247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2"/>
          <p:cNvSpPr/>
          <p:nvPr/>
        </p:nvSpPr>
        <p:spPr>
          <a:xfrm>
            <a:off x="11511842" y="181245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9" name="Text 33"/>
          <p:cNvSpPr/>
          <p:nvPr/>
        </p:nvSpPr>
        <p:spPr>
          <a:xfrm>
            <a:off x="11511842" y="181245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Shape 34"/>
          <p:cNvSpPr/>
          <p:nvPr/>
        </p:nvSpPr>
        <p:spPr>
          <a:xfrm>
            <a:off x="11511842" y="161242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1" name="Text 35"/>
          <p:cNvSpPr/>
          <p:nvPr/>
        </p:nvSpPr>
        <p:spPr>
          <a:xfrm>
            <a:off x="11511842" y="161242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2" name="Shape 36"/>
          <p:cNvSpPr/>
          <p:nvPr/>
        </p:nvSpPr>
        <p:spPr>
          <a:xfrm>
            <a:off x="11511842" y="14124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3" name="Text 37"/>
          <p:cNvSpPr/>
          <p:nvPr/>
        </p:nvSpPr>
        <p:spPr>
          <a:xfrm>
            <a:off x="11511842" y="14124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4" name="Shape 38"/>
          <p:cNvSpPr/>
          <p:nvPr/>
        </p:nvSpPr>
        <p:spPr>
          <a:xfrm>
            <a:off x="318177" y="572515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5" name="Text 39"/>
          <p:cNvSpPr/>
          <p:nvPr/>
        </p:nvSpPr>
        <p:spPr>
          <a:xfrm>
            <a:off x="318177" y="572515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6" name="Shape 40"/>
          <p:cNvSpPr/>
          <p:nvPr/>
        </p:nvSpPr>
        <p:spPr>
          <a:xfrm>
            <a:off x="318178" y="552513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7" name="Text 41"/>
          <p:cNvSpPr/>
          <p:nvPr/>
        </p:nvSpPr>
        <p:spPr>
          <a:xfrm>
            <a:off x="318178" y="552513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8" name="Shape 42"/>
          <p:cNvSpPr/>
          <p:nvPr/>
        </p:nvSpPr>
        <p:spPr>
          <a:xfrm>
            <a:off x="318178" y="532510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9" name="Text 43"/>
          <p:cNvSpPr/>
          <p:nvPr/>
        </p:nvSpPr>
        <p:spPr>
          <a:xfrm>
            <a:off x="318178" y="532510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0" name="Shape 44"/>
          <p:cNvSpPr/>
          <p:nvPr/>
        </p:nvSpPr>
        <p:spPr>
          <a:xfrm>
            <a:off x="318178" y="512508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1" name="Text 45"/>
          <p:cNvSpPr/>
          <p:nvPr/>
        </p:nvSpPr>
        <p:spPr>
          <a:xfrm>
            <a:off x="318178" y="512508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2" name="Shape 46"/>
          <p:cNvSpPr/>
          <p:nvPr/>
        </p:nvSpPr>
        <p:spPr>
          <a:xfrm>
            <a:off x="318177" y="65182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3" name="Text 47"/>
          <p:cNvSpPr/>
          <p:nvPr/>
        </p:nvSpPr>
        <p:spPr>
          <a:xfrm>
            <a:off x="318177" y="65182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4" name="Shape 48"/>
          <p:cNvSpPr/>
          <p:nvPr/>
        </p:nvSpPr>
        <p:spPr>
          <a:xfrm>
            <a:off x="318178" y="631825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5" name="Text 49"/>
          <p:cNvSpPr/>
          <p:nvPr/>
        </p:nvSpPr>
        <p:spPr>
          <a:xfrm>
            <a:off x="318178" y="631825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6" name="Shape 50"/>
          <p:cNvSpPr/>
          <p:nvPr/>
        </p:nvSpPr>
        <p:spPr>
          <a:xfrm>
            <a:off x="318178" y="611822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7" name="Text 51"/>
          <p:cNvSpPr/>
          <p:nvPr/>
        </p:nvSpPr>
        <p:spPr>
          <a:xfrm>
            <a:off x="318178" y="611822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8" name="Shape 52"/>
          <p:cNvSpPr/>
          <p:nvPr/>
        </p:nvSpPr>
        <p:spPr>
          <a:xfrm>
            <a:off x="318178" y="591820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9" name="Text 53"/>
          <p:cNvSpPr/>
          <p:nvPr/>
        </p:nvSpPr>
        <p:spPr>
          <a:xfrm>
            <a:off x="318178" y="591820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gradFill flip="none" rotWithShape="0">
          <a:gsLst>
            <a:gs pos="0">
              <a:srgbClr val="F2ECD9"/>
            </a:gs>
            <a:gs pos="7000">
              <a:srgbClr val="D8E1FD"/>
            </a:gs>
            <a:gs pos="59000">
              <a:srgbClr val="FFF2C6"/>
            </a:gs>
            <a:gs pos="75000">
              <a:srgbClr val="D8E1FD"/>
            </a:gs>
            <a:gs pos="86000">
              <a:srgbClr val="C7D5FC"/>
            </a:gs>
            <a:gs pos="100000">
              <a:srgbClr val="C7D5FC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42-d2nf8mh8bjvh7rlj0am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86155"/>
            <a:ext cx="7806354" cy="6685689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84528" y="29264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784528" y="29264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984553" y="29264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984553" y="29264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184578" y="29264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184578" y="29264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384603" y="29264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384603" y="29264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581166" y="103316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581166" y="103316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81166" y="8331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581166" y="8331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81166" y="63311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581166" y="63311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81166" y="4330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581166" y="4330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850900" y="546100"/>
            <a:ext cx="5697220" cy="19500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Production-Grade Security Checklist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736801" y="2077016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736801" y="2077016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813200" y="2117554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3" name="Text 20"/>
          <p:cNvSpPr/>
          <p:nvPr/>
        </p:nvSpPr>
        <p:spPr>
          <a:xfrm>
            <a:off x="813200" y="2117554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6600474" y="970939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6600474" y="970939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6676873" y="1011477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7" name="Text 24"/>
          <p:cNvSpPr/>
          <p:nvPr/>
        </p:nvSpPr>
        <p:spPr>
          <a:xfrm>
            <a:off x="6676873" y="1011477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1" descr="https://kimi-img.moonshot.cn/pub/slides/slides_tmpl/image/25-08-27-20:04:47-d2nf8np8bjvh7rlj0b1g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203" y="3960796"/>
            <a:ext cx="5289402" cy="2986063"/>
          </a:xfrm>
          <a:prstGeom prst="rect">
            <a:avLst/>
          </a:prstGeom>
        </p:spPr>
      </p:pic>
      <p:sp>
        <p:nvSpPr>
          <p:cNvPr id="29" name="Shape 25"/>
          <p:cNvSpPr/>
          <p:nvPr/>
        </p:nvSpPr>
        <p:spPr>
          <a:xfrm>
            <a:off x="6600474" y="2929871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0" name="Text 26"/>
          <p:cNvSpPr/>
          <p:nvPr/>
        </p:nvSpPr>
        <p:spPr>
          <a:xfrm>
            <a:off x="6600474" y="2929871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Shape 27"/>
          <p:cNvSpPr/>
          <p:nvPr/>
        </p:nvSpPr>
        <p:spPr>
          <a:xfrm>
            <a:off x="6676873" y="2970409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2" name="Text 28"/>
          <p:cNvSpPr/>
          <p:nvPr/>
        </p:nvSpPr>
        <p:spPr>
          <a:xfrm>
            <a:off x="6676873" y="2970409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Shape 29"/>
          <p:cNvSpPr/>
          <p:nvPr/>
        </p:nvSpPr>
        <p:spPr>
          <a:xfrm>
            <a:off x="6600474" y="4814776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4" name="Text 30"/>
          <p:cNvSpPr/>
          <p:nvPr/>
        </p:nvSpPr>
        <p:spPr>
          <a:xfrm>
            <a:off x="6600474" y="4814776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5" name="Shape 31"/>
          <p:cNvSpPr/>
          <p:nvPr/>
        </p:nvSpPr>
        <p:spPr>
          <a:xfrm>
            <a:off x="6676873" y="4855314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6" name="Text 32"/>
          <p:cNvSpPr/>
          <p:nvPr/>
        </p:nvSpPr>
        <p:spPr>
          <a:xfrm>
            <a:off x="6676873" y="4855314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7" name="Text 33"/>
          <p:cNvSpPr/>
          <p:nvPr/>
        </p:nvSpPr>
        <p:spPr>
          <a:xfrm>
            <a:off x="1042003" y="2010460"/>
            <a:ext cx="5053997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Password Policies</a:t>
            </a:r>
            <a:endParaRPr lang="en-US" sz="1600" dirty="0"/>
          </a:p>
        </p:txBody>
      </p:sp>
      <p:sp>
        <p:nvSpPr>
          <p:cNvPr id="38" name="Text 34"/>
          <p:cNvSpPr/>
          <p:nvPr/>
        </p:nvSpPr>
        <p:spPr>
          <a:xfrm>
            <a:off x="851203" y="2423303"/>
            <a:ext cx="5289402" cy="10275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 strong password policies using Django’s built-in validators. This ensures that users create secure passwords, reducing the risk of brute-force attacks and unauthorized access.</a:t>
            </a:r>
            <a:endParaRPr lang="en-US" sz="1600" dirty="0"/>
          </a:p>
        </p:txBody>
      </p:sp>
      <p:sp>
        <p:nvSpPr>
          <p:cNvPr id="39" name="Text 35"/>
          <p:cNvSpPr/>
          <p:nvPr/>
        </p:nvSpPr>
        <p:spPr>
          <a:xfrm>
            <a:off x="7059330" y="903627"/>
            <a:ext cx="4281467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HTTPS Enforcement</a:t>
            </a:r>
            <a:endParaRPr lang="en-US" sz="1600" dirty="0"/>
          </a:p>
        </p:txBody>
      </p:sp>
      <p:sp>
        <p:nvSpPr>
          <p:cNvPr id="40" name="Text 36"/>
          <p:cNvSpPr/>
          <p:nvPr/>
        </p:nvSpPr>
        <p:spPr>
          <a:xfrm>
            <a:off x="7096125" y="1260475"/>
            <a:ext cx="4481195" cy="12900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Enable HTTPS by setting SECURE_SSL_REDIRECT to True in your settings. This ensures that all data transmitted between the client and server is encrypted, protecting sensitive information from eavesdropping.</a:t>
            </a:r>
            <a:endParaRPr lang="en-US" sz="1600" dirty="0"/>
          </a:p>
        </p:txBody>
      </p:sp>
      <p:sp>
        <p:nvSpPr>
          <p:cNvPr id="41" name="Text 37"/>
          <p:cNvSpPr/>
          <p:nvPr/>
        </p:nvSpPr>
        <p:spPr>
          <a:xfrm>
            <a:off x="7059330" y="2862559"/>
            <a:ext cx="4281467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Secure Sessions</a:t>
            </a:r>
            <a:endParaRPr lang="en-US" sz="1600" dirty="0"/>
          </a:p>
        </p:txBody>
      </p:sp>
      <p:sp>
        <p:nvSpPr>
          <p:cNvPr id="42" name="Text 38"/>
          <p:cNvSpPr/>
          <p:nvPr/>
        </p:nvSpPr>
        <p:spPr>
          <a:xfrm>
            <a:off x="7096125" y="3219450"/>
            <a:ext cx="4481195" cy="15525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Set SESSION_COOKIE_SECURE to True to ensure session cookies are only transmitted over HTTPS. Additionally, enable SESSION_EXPIRE_AT_BROWSER_CLOSE to enhance security by expiring sessions when the browser is closed.</a:t>
            </a:r>
            <a:endParaRPr lang="en-US" sz="1600" dirty="0"/>
          </a:p>
        </p:txBody>
      </p:sp>
      <p:sp>
        <p:nvSpPr>
          <p:cNvPr id="43" name="Text 39"/>
          <p:cNvSpPr/>
          <p:nvPr/>
        </p:nvSpPr>
        <p:spPr>
          <a:xfrm>
            <a:off x="7059330" y="4747464"/>
            <a:ext cx="4281467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Limit Login Attempts</a:t>
            </a:r>
            <a:endParaRPr lang="en-US" sz="1600" dirty="0"/>
          </a:p>
        </p:txBody>
      </p:sp>
      <p:sp>
        <p:nvSpPr>
          <p:cNvPr id="44" name="Text 40"/>
          <p:cNvSpPr/>
          <p:nvPr/>
        </p:nvSpPr>
        <p:spPr>
          <a:xfrm>
            <a:off x="7096125" y="5104130"/>
            <a:ext cx="4481195" cy="12900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packages like django-axes to limit login attempts and protect against brute-force attacks. This adds an extra layer of security by temporarily locking out users after a certain number of failed login attempts.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gradFill flip="none" rotWithShape="0">
          <a:gsLst>
            <a:gs pos="0">
              <a:srgbClr val="FFF2C6"/>
            </a:gs>
            <a:gs pos="47000">
              <a:srgbClr val="D8E1FD"/>
            </a:gs>
            <a:gs pos="78000">
              <a:srgbClr val="C7D5FC"/>
            </a:gs>
            <a:gs pos="100000">
              <a:srgbClr val="FDF8CB"/>
            </a:gs>
          </a:gsLst>
          <a:lin ang="2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8-d2nf8lh8bjvh7rlj0ae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399" y="517692"/>
            <a:ext cx="7251700" cy="63403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8502" y="2308860"/>
            <a:ext cx="4599086" cy="38617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5000" dirty="0">
                <a:solidFill>
                  <a:srgbClr val="7F9C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7560" y="1932305"/>
            <a:ext cx="1075563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Optional API Guard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104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73104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107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3107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3109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13109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33112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33112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527687" y="159653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27687" y="13965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527687" y="13965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27687" y="11964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527687" y="11964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27687" y="9964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527687" y="9964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1" descr="https://kimi-img.moonshot.cn/pub/slides/slides_tmpl/image/25-08-27-20:04:34-d2nf8kh8bjvh7rlj0a80.png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5131435" y="330200"/>
            <a:ext cx="7048500" cy="6197600"/>
          </a:xfrm>
          <a:prstGeom prst="rect">
            <a:avLst/>
          </a:prstGeom>
        </p:spPr>
      </p:pic>
      <p:pic>
        <p:nvPicPr>
          <p:cNvPr id="22" name="Image 2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  <p:pic>
        <p:nvPicPr>
          <p:cNvPr id="23" name="Image 3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45" y="4587240"/>
            <a:ext cx="152400" cy="1524000"/>
          </a:xfrm>
          <a:prstGeom prst="rect">
            <a:avLst/>
          </a:prstGeom>
        </p:spPr>
      </p:pic>
      <p:pic>
        <p:nvPicPr>
          <p:cNvPr id="24" name="Image 4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5" name="Image 5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6" name="Shape 18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7" name="Text 19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6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gradFill flip="none" rotWithShape="0">
          <a:gsLst>
            <a:gs pos="0">
              <a:srgbClr val="D8E1FD"/>
            </a:gs>
            <a:gs pos="0">
              <a:srgbClr val="C7D5FC"/>
            </a:gs>
            <a:gs pos="0">
              <a:srgbClr val="FFF2C6"/>
            </a:gs>
            <a:gs pos="0">
              <a:srgbClr val="F2ECD9"/>
            </a:gs>
            <a:gs pos="49000">
              <a:srgbClr val="D8E1FD"/>
            </a:gs>
            <a:gs pos="100000">
              <a:srgbClr val="D8E1FD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42-d2nf8mh8bjvh7rlj0am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335" y="222978"/>
            <a:ext cx="7217149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067840" y="73217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1067840" y="73217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267865" y="73217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1267865" y="73217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467890" y="73217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467890" y="73217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667915" y="73217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667915" y="73217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864477" y="147270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864477" y="147270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64477" y="127267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864477" y="127267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864477" y="107264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864477" y="107264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864477" y="87262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864477" y="87262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153160" y="932180"/>
            <a:ext cx="8193405" cy="16459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Token-Protected DRF Endpoints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962750" y="2531093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962750" y="2531093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1054161" y="2582177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3" name="Text 20"/>
          <p:cNvSpPr/>
          <p:nvPr/>
        </p:nvSpPr>
        <p:spPr>
          <a:xfrm>
            <a:off x="1054161" y="2582177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962750" y="4671585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962750" y="4671585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1054161" y="4722669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7" name="Text 24"/>
          <p:cNvSpPr/>
          <p:nvPr/>
        </p:nvSpPr>
        <p:spPr>
          <a:xfrm>
            <a:off x="1054161" y="4722669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1" descr="https://kimi-img.moonshot.cn/pub/slides/slides_tmpl/image/25-08-27-20:04:45-d2nf8n98bjvh7rlj0as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00" y="1165624"/>
            <a:ext cx="4762500" cy="5715000"/>
          </a:xfrm>
          <a:prstGeom prst="rect">
            <a:avLst/>
          </a:prstGeom>
        </p:spPr>
      </p:pic>
      <p:sp>
        <p:nvSpPr>
          <p:cNvPr id="29" name="Text 25"/>
          <p:cNvSpPr/>
          <p:nvPr/>
        </p:nvSpPr>
        <p:spPr>
          <a:xfrm>
            <a:off x="1271270" y="2494915"/>
            <a:ext cx="458724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DRF APIView</a:t>
            </a:r>
            <a:endParaRPr lang="en-US" sz="1600" dirty="0"/>
          </a:p>
        </p:txBody>
      </p:sp>
      <p:sp>
        <p:nvSpPr>
          <p:cNvPr id="30" name="Text 26"/>
          <p:cNvSpPr/>
          <p:nvPr/>
        </p:nvSpPr>
        <p:spPr>
          <a:xfrm>
            <a:off x="1304290" y="3008630"/>
            <a:ext cx="4837430" cy="10275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Create secure API endpoints using Django REST Framework’s APIView. By applying the IsAuthenticated permission class, you can ensure that only authenticated users can access your API, protecting sensitive data.</a:t>
            </a:r>
            <a:endParaRPr lang="en-US" sz="1600" dirty="0"/>
          </a:p>
        </p:txBody>
      </p:sp>
      <p:sp>
        <p:nvSpPr>
          <p:cNvPr id="31" name="Text 27"/>
          <p:cNvSpPr/>
          <p:nvPr/>
        </p:nvSpPr>
        <p:spPr>
          <a:xfrm>
            <a:off x="1271270" y="4635500"/>
            <a:ext cx="458724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Token Authentication</a:t>
            </a:r>
            <a:endParaRPr lang="en-US" sz="1600" dirty="0"/>
          </a:p>
        </p:txBody>
      </p:sp>
      <p:sp>
        <p:nvSpPr>
          <p:cNvPr id="32" name="Text 28"/>
          <p:cNvSpPr/>
          <p:nvPr/>
        </p:nvSpPr>
        <p:spPr>
          <a:xfrm>
            <a:off x="1304290" y="5149215"/>
            <a:ext cx="4837430" cy="10275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DRF supports token-based authentication, allowing you to securely authenticate users for API access. This is particularly useful for mobile or third-party applications that need to interact with your Django backend.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gradFill flip="none" rotWithShape="0">
          <a:gsLst>
            <a:gs pos="0">
              <a:srgbClr val="FFF2C6"/>
            </a:gs>
            <a:gs pos="47000">
              <a:srgbClr val="D8E1FD"/>
            </a:gs>
            <a:gs pos="78000">
              <a:srgbClr val="C7D5FC"/>
            </a:gs>
            <a:gs pos="100000">
              <a:srgbClr val="FDF8CB"/>
            </a:gs>
          </a:gsLst>
          <a:lin ang="2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8-d2nf8lh8bjvh7rlj0ae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399" y="517692"/>
            <a:ext cx="7251700" cy="63403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8502" y="2308860"/>
            <a:ext cx="4599086" cy="38617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5000" dirty="0">
                <a:solidFill>
                  <a:srgbClr val="7F9C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7560" y="1932305"/>
            <a:ext cx="1075563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Lab &amp; Wrap-up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104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73104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107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3107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3109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13109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33112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33112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527687" y="159653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27687" y="13965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527687" y="13965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27687" y="11964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527687" y="11964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27687" y="9964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527687" y="9964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1" descr="https://kimi-img.moonshot.cn/pub/slides/slides_tmpl/image/25-08-27-20:04:34-d2nf8kh8bjvh7rlj0a80.png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5131435" y="330200"/>
            <a:ext cx="7048500" cy="6197600"/>
          </a:xfrm>
          <a:prstGeom prst="rect">
            <a:avLst/>
          </a:prstGeom>
        </p:spPr>
      </p:pic>
      <p:pic>
        <p:nvPicPr>
          <p:cNvPr id="22" name="Image 2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  <p:pic>
        <p:nvPicPr>
          <p:cNvPr id="23" name="Image 3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45" y="4587240"/>
            <a:ext cx="152400" cy="1524000"/>
          </a:xfrm>
          <a:prstGeom prst="rect">
            <a:avLst/>
          </a:prstGeom>
        </p:spPr>
      </p:pic>
      <p:pic>
        <p:nvPicPr>
          <p:cNvPr id="24" name="Image 4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5" name="Image 5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6" name="Shape 18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7" name="Text 19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6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gradFill flip="none" rotWithShape="0">
          <a:gsLst>
            <a:gs pos="0">
              <a:srgbClr val="C7D5FC"/>
            </a:gs>
            <a:gs pos="0">
              <a:srgbClr val="C7D5FC"/>
            </a:gs>
            <a:gs pos="55000">
              <a:srgbClr val="D8E1FD"/>
            </a:gs>
            <a:gs pos="62000">
              <a:srgbClr val="D5DFFD"/>
            </a:gs>
            <a:gs pos="100000">
              <a:srgbClr val="D8E1FD"/>
            </a:gs>
            <a:gs pos="100000">
              <a:srgbClr val="FFF2C6"/>
            </a:gs>
          </a:gsLst>
          <a:lin ang="7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52073" y="45172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852073" y="45172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052098" y="45172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1052098" y="45172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252123" y="45172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252123" y="45172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452148" y="45172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452148" y="45172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48711" y="119224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648711" y="119224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48711" y="99222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648711" y="99222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48711" y="79219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648711" y="79219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48711" y="59217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648711" y="59217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86130" y="692150"/>
            <a:ext cx="3129915" cy="21056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Day 3 Lab Missions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04197" y="658115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8"/>
          <p:cNvSpPr/>
          <p:nvPr/>
        </p:nvSpPr>
        <p:spPr>
          <a:xfrm>
            <a:off x="304197" y="658115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04197" y="638113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2" name="Text 20"/>
          <p:cNvSpPr/>
          <p:nvPr/>
        </p:nvSpPr>
        <p:spPr>
          <a:xfrm>
            <a:off x="304197" y="638113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304197" y="618110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4" name="Text 22"/>
          <p:cNvSpPr/>
          <p:nvPr/>
        </p:nvSpPr>
        <p:spPr>
          <a:xfrm>
            <a:off x="304197" y="618110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04197" y="598108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6" name="Text 24"/>
          <p:cNvSpPr/>
          <p:nvPr/>
        </p:nvSpPr>
        <p:spPr>
          <a:xfrm>
            <a:off x="304197" y="598108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304197" y="57287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8" name="Text 26"/>
          <p:cNvSpPr/>
          <p:nvPr/>
        </p:nvSpPr>
        <p:spPr>
          <a:xfrm>
            <a:off x="304197" y="57287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304197" y="55286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0" name="Text 28"/>
          <p:cNvSpPr/>
          <p:nvPr/>
        </p:nvSpPr>
        <p:spPr>
          <a:xfrm>
            <a:off x="304197" y="55286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304197" y="532865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2" name="Text 30"/>
          <p:cNvSpPr/>
          <p:nvPr/>
        </p:nvSpPr>
        <p:spPr>
          <a:xfrm>
            <a:off x="304197" y="532865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304197" y="512862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4" name="Text 32"/>
          <p:cNvSpPr/>
          <p:nvPr/>
        </p:nvSpPr>
        <p:spPr>
          <a:xfrm>
            <a:off x="304197" y="512862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13754341" y="520302"/>
            <a:ext cx="4236501" cy="5107037"/>
          </a:xfrm>
          <a:prstGeom prst="rect">
            <a:avLst/>
          </a:prstGeom>
          <a:solidFill>
            <a:srgbClr val="A4CCEE"/>
          </a:solidFill>
          <a:ln/>
        </p:spPr>
      </p:sp>
      <p:sp>
        <p:nvSpPr>
          <p:cNvPr id="36" name="Text 34"/>
          <p:cNvSpPr/>
          <p:nvPr/>
        </p:nvSpPr>
        <p:spPr>
          <a:xfrm>
            <a:off x="13754341" y="520302"/>
            <a:ext cx="4236501" cy="510703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7758015" y="543636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8" name="Text 36"/>
          <p:cNvSpPr/>
          <p:nvPr/>
        </p:nvSpPr>
        <p:spPr>
          <a:xfrm>
            <a:off x="7758015" y="543636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7834414" y="584174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40" name="Text 38"/>
          <p:cNvSpPr/>
          <p:nvPr/>
        </p:nvSpPr>
        <p:spPr>
          <a:xfrm>
            <a:off x="7834414" y="584174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7758015" y="2652946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42" name="Text 40"/>
          <p:cNvSpPr/>
          <p:nvPr/>
        </p:nvSpPr>
        <p:spPr>
          <a:xfrm>
            <a:off x="7758015" y="2652946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7834414" y="2693484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44" name="Text 42"/>
          <p:cNvSpPr/>
          <p:nvPr/>
        </p:nvSpPr>
        <p:spPr>
          <a:xfrm>
            <a:off x="7834414" y="2693484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7764125" y="4762257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46" name="Text 44"/>
          <p:cNvSpPr/>
          <p:nvPr/>
        </p:nvSpPr>
        <p:spPr>
          <a:xfrm>
            <a:off x="7764125" y="4762257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7840524" y="4802795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48" name="Text 46"/>
          <p:cNvSpPr/>
          <p:nvPr/>
        </p:nvSpPr>
        <p:spPr>
          <a:xfrm>
            <a:off x="7840524" y="4802795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9" name="Image 0" descr="https://kimi-img.moonshot.cn/pub/slides/slides_tmpl/image/25-08-27-20:04:43-d2nf8mp8bjvh7rlj0ao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885" y="-4561"/>
            <a:ext cx="3251844" cy="5781056"/>
          </a:xfrm>
          <a:prstGeom prst="rect">
            <a:avLst/>
          </a:prstGeom>
        </p:spPr>
      </p:pic>
      <p:pic>
        <p:nvPicPr>
          <p:cNvPr id="50" name="Image 1" descr="https://kimi-img.moonshot.cn/pub/slides/slides_tmpl/image/25-08-27-20:04:44-d2nf8n18bjvh7rlj0apg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098" y="3059533"/>
            <a:ext cx="2843343" cy="3791124"/>
          </a:xfrm>
          <a:prstGeom prst="rect">
            <a:avLst/>
          </a:prstGeom>
        </p:spPr>
      </p:pic>
      <p:sp>
        <p:nvSpPr>
          <p:cNvPr id="51" name="Text 47"/>
          <p:cNvSpPr/>
          <p:nvPr/>
        </p:nvSpPr>
        <p:spPr>
          <a:xfrm>
            <a:off x="8025250" y="502873"/>
            <a:ext cx="3835409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Convert FBVs to CBVs</a:t>
            </a:r>
            <a:endParaRPr lang="en-US" sz="1600" dirty="0"/>
          </a:p>
        </p:txBody>
      </p:sp>
      <p:sp>
        <p:nvSpPr>
          <p:cNvPr id="52" name="Text 48"/>
          <p:cNvSpPr/>
          <p:nvPr/>
        </p:nvSpPr>
        <p:spPr>
          <a:xfrm>
            <a:off x="7766685" y="963930"/>
            <a:ext cx="4164330" cy="15525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Refactor your function-based views into class-based views using mixins like LoginRequiredMixin and PermissionRequiredMixin. This will help you leverage Django’s built-in security features more effectively.</a:t>
            </a:r>
            <a:endParaRPr lang="en-US" sz="1600" dirty="0"/>
          </a:p>
        </p:txBody>
      </p:sp>
      <p:sp>
        <p:nvSpPr>
          <p:cNvPr id="53" name="Text 49"/>
          <p:cNvSpPr/>
          <p:nvPr/>
        </p:nvSpPr>
        <p:spPr>
          <a:xfrm>
            <a:off x="8025250" y="2612183"/>
            <a:ext cx="3835409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 Object-Level Permissions</a:t>
            </a:r>
            <a:endParaRPr lang="en-US" sz="1600" dirty="0"/>
          </a:p>
        </p:txBody>
      </p:sp>
      <p:sp>
        <p:nvSpPr>
          <p:cNvPr id="54" name="Text 50"/>
          <p:cNvSpPr/>
          <p:nvPr/>
        </p:nvSpPr>
        <p:spPr>
          <a:xfrm>
            <a:off x="7766685" y="3073400"/>
            <a:ext cx="4164330" cy="12900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django-guardian to implement object-level permissions. This allows you to grant fine-grained access to specific objects, ensuring that users can only edit or view data they are authorized to.</a:t>
            </a:r>
            <a:endParaRPr lang="en-US" sz="1600" dirty="0"/>
          </a:p>
        </p:txBody>
      </p:sp>
      <p:sp>
        <p:nvSpPr>
          <p:cNvPr id="55" name="Text 51"/>
          <p:cNvSpPr/>
          <p:nvPr/>
        </p:nvSpPr>
        <p:spPr>
          <a:xfrm>
            <a:off x="8031360" y="4721494"/>
            <a:ext cx="3835409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Apply Security Best Practices</a:t>
            </a:r>
            <a:endParaRPr lang="en-US" sz="1600" dirty="0"/>
          </a:p>
        </p:txBody>
      </p:sp>
      <p:sp>
        <p:nvSpPr>
          <p:cNvPr id="56" name="Text 52"/>
          <p:cNvSpPr/>
          <p:nvPr/>
        </p:nvSpPr>
        <p:spPr>
          <a:xfrm>
            <a:off x="7773035" y="5182870"/>
            <a:ext cx="4237355" cy="10275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Apply security best practices such as HTTPS, secure sessions, and password validators. These measures will help you build a robust and secure application ready for production deployment.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BF3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4-d2nf8kh8bjvh7rlj0a9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465" y="1213485"/>
            <a:ext cx="6986905" cy="473075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45117" y="67313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545117" y="67313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45142" y="67313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745142" y="67313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45167" y="67313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45167" y="67313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45192" y="67313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145192" y="67313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341754" y="141365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341754" y="141365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341754" y="121363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341754" y="121363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341754" y="101360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341754" y="101360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341754" y="81358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341754" y="81358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11505" y="880110"/>
            <a:ext cx="3765550" cy="16516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Course Achievement Summary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410210" y="2501265"/>
            <a:ext cx="273685" cy="332740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410210" y="2501265"/>
            <a:ext cx="273685" cy="3327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501595" y="2564594"/>
            <a:ext cx="164546" cy="206079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3" name="Text 20"/>
          <p:cNvSpPr/>
          <p:nvPr/>
        </p:nvSpPr>
        <p:spPr>
          <a:xfrm>
            <a:off x="501595" y="2564594"/>
            <a:ext cx="164546" cy="20607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4" name="Image 1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441394" y="2324796"/>
            <a:ext cx="6782099" cy="4533204"/>
          </a:xfrm>
          <a:prstGeom prst="rect">
            <a:avLst/>
          </a:prstGeom>
        </p:spPr>
      </p:pic>
      <p:sp>
        <p:nvSpPr>
          <p:cNvPr id="25" name="Shape 21"/>
          <p:cNvSpPr/>
          <p:nvPr/>
        </p:nvSpPr>
        <p:spPr>
          <a:xfrm>
            <a:off x="4260116" y="2993310"/>
            <a:ext cx="7931884" cy="213351"/>
          </a:xfrm>
          <a:prstGeom prst="rect">
            <a:avLst/>
          </a:prstGeom>
          <a:solidFill>
            <a:srgbClr val="F9F1DC"/>
          </a:solidFill>
          <a:ln/>
        </p:spPr>
      </p:sp>
      <p:sp>
        <p:nvSpPr>
          <p:cNvPr id="26" name="Text 22"/>
          <p:cNvSpPr/>
          <p:nvPr/>
        </p:nvSpPr>
        <p:spPr>
          <a:xfrm>
            <a:off x="4260116" y="2993310"/>
            <a:ext cx="7931884" cy="21335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Text 23"/>
          <p:cNvSpPr/>
          <p:nvPr/>
        </p:nvSpPr>
        <p:spPr>
          <a:xfrm>
            <a:off x="779780" y="2604770"/>
            <a:ext cx="3745865" cy="8769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Summary of Achievements</a:t>
            </a:r>
            <a:endParaRPr lang="en-US" sz="1600" dirty="0"/>
          </a:p>
        </p:txBody>
      </p:sp>
      <p:sp>
        <p:nvSpPr>
          <p:cNvPr id="28" name="Text 24"/>
          <p:cNvSpPr/>
          <p:nvPr/>
        </p:nvSpPr>
        <p:spPr>
          <a:xfrm>
            <a:off x="762635" y="3235325"/>
            <a:ext cx="3765550" cy="27082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mastering CBV mixins, object-level permissions, role-based access control, security best practices, and optional API protection, you now have the skills to build secure, scalable Django applications ready for real-world use.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9F1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7-d2nf8l98bjvh7rlj0ad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003"/>
            <a:ext cx="12263122" cy="68980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63240" y="2311248"/>
            <a:ext cx="6295390" cy="1656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9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235190" y="4391660"/>
            <a:ext cx="4064000" cy="1746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8414347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8414347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8614372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8614372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8814397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8814397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9014422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9014422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238250" y="78994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1238250" y="78994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438275" y="78994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1438275" y="78994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1638300" y="78994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1638300" y="78994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1838325" y="78994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1838325" y="78994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2934970" y="3863913"/>
            <a:ext cx="4064000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6637020" y="3907257"/>
            <a:ext cx="303593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  <p:pic>
        <p:nvPicPr>
          <p:cNvPr id="23" name="Image 1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4" name="Image 2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5" name="Shape 20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6" name="Text 21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7" name="Image 3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  <p:sp>
        <p:nvSpPr>
          <p:cNvPr id="28" name="Shape 22"/>
          <p:cNvSpPr/>
          <p:nvPr/>
        </p:nvSpPr>
        <p:spPr>
          <a:xfrm>
            <a:off x="10565765" y="560959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9" name="Text 23"/>
          <p:cNvSpPr/>
          <p:nvPr/>
        </p:nvSpPr>
        <p:spPr>
          <a:xfrm>
            <a:off x="10565765" y="560959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4"/>
          <p:cNvSpPr/>
          <p:nvPr/>
        </p:nvSpPr>
        <p:spPr>
          <a:xfrm>
            <a:off x="10765790" y="560959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1" name="Text 25"/>
          <p:cNvSpPr/>
          <p:nvPr/>
        </p:nvSpPr>
        <p:spPr>
          <a:xfrm>
            <a:off x="10765790" y="560959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26"/>
          <p:cNvSpPr/>
          <p:nvPr/>
        </p:nvSpPr>
        <p:spPr>
          <a:xfrm>
            <a:off x="10965815" y="560959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3" name="Text 27"/>
          <p:cNvSpPr/>
          <p:nvPr/>
        </p:nvSpPr>
        <p:spPr>
          <a:xfrm>
            <a:off x="10965815" y="560959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28"/>
          <p:cNvSpPr/>
          <p:nvPr/>
        </p:nvSpPr>
        <p:spPr>
          <a:xfrm>
            <a:off x="11165840" y="560959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5" name="Text 29"/>
          <p:cNvSpPr/>
          <p:nvPr/>
        </p:nvSpPr>
        <p:spPr>
          <a:xfrm>
            <a:off x="11165840" y="560959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0"/>
          <p:cNvSpPr/>
          <p:nvPr/>
        </p:nvSpPr>
        <p:spPr>
          <a:xfrm>
            <a:off x="523388" y="574675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7" name="Text 31"/>
          <p:cNvSpPr/>
          <p:nvPr/>
        </p:nvSpPr>
        <p:spPr>
          <a:xfrm>
            <a:off x="523388" y="574675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2"/>
          <p:cNvSpPr/>
          <p:nvPr/>
        </p:nvSpPr>
        <p:spPr>
          <a:xfrm>
            <a:off x="523388" y="554672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9" name="Text 33"/>
          <p:cNvSpPr/>
          <p:nvPr/>
        </p:nvSpPr>
        <p:spPr>
          <a:xfrm>
            <a:off x="523388" y="554672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Shape 34"/>
          <p:cNvSpPr/>
          <p:nvPr/>
        </p:nvSpPr>
        <p:spPr>
          <a:xfrm>
            <a:off x="523388" y="534670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1" name="Text 35"/>
          <p:cNvSpPr/>
          <p:nvPr/>
        </p:nvSpPr>
        <p:spPr>
          <a:xfrm>
            <a:off x="523388" y="534670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2" name="Shape 36"/>
          <p:cNvSpPr/>
          <p:nvPr/>
        </p:nvSpPr>
        <p:spPr>
          <a:xfrm>
            <a:off x="523388" y="514667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3" name="Text 37"/>
          <p:cNvSpPr/>
          <p:nvPr/>
        </p:nvSpPr>
        <p:spPr>
          <a:xfrm>
            <a:off x="523388" y="514667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4" name="Shape 38"/>
          <p:cNvSpPr/>
          <p:nvPr/>
        </p:nvSpPr>
        <p:spPr>
          <a:xfrm>
            <a:off x="523388" y="653986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5" name="Text 39"/>
          <p:cNvSpPr/>
          <p:nvPr/>
        </p:nvSpPr>
        <p:spPr>
          <a:xfrm>
            <a:off x="523388" y="653986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6" name="Shape 40"/>
          <p:cNvSpPr/>
          <p:nvPr/>
        </p:nvSpPr>
        <p:spPr>
          <a:xfrm>
            <a:off x="523388" y="63398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7" name="Text 41"/>
          <p:cNvSpPr/>
          <p:nvPr/>
        </p:nvSpPr>
        <p:spPr>
          <a:xfrm>
            <a:off x="523388" y="63398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8" name="Shape 42"/>
          <p:cNvSpPr/>
          <p:nvPr/>
        </p:nvSpPr>
        <p:spPr>
          <a:xfrm>
            <a:off x="523388" y="613981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9" name="Text 43"/>
          <p:cNvSpPr/>
          <p:nvPr/>
        </p:nvSpPr>
        <p:spPr>
          <a:xfrm>
            <a:off x="523388" y="613981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0" name="Shape 44"/>
          <p:cNvSpPr/>
          <p:nvPr/>
        </p:nvSpPr>
        <p:spPr>
          <a:xfrm>
            <a:off x="523388" y="59397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1" name="Text 45"/>
          <p:cNvSpPr/>
          <p:nvPr/>
        </p:nvSpPr>
        <p:spPr>
          <a:xfrm>
            <a:off x="523388" y="59397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2" name="Shape 46"/>
          <p:cNvSpPr/>
          <p:nvPr/>
        </p:nvSpPr>
        <p:spPr>
          <a:xfrm>
            <a:off x="11468678" y="304186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3" name="Text 47"/>
          <p:cNvSpPr/>
          <p:nvPr/>
        </p:nvSpPr>
        <p:spPr>
          <a:xfrm>
            <a:off x="11468678" y="304186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4" name="Shape 48"/>
          <p:cNvSpPr/>
          <p:nvPr/>
        </p:nvSpPr>
        <p:spPr>
          <a:xfrm>
            <a:off x="11468678" y="28418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5" name="Text 49"/>
          <p:cNvSpPr/>
          <p:nvPr/>
        </p:nvSpPr>
        <p:spPr>
          <a:xfrm>
            <a:off x="11468678" y="28418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6" name="Shape 50"/>
          <p:cNvSpPr/>
          <p:nvPr/>
        </p:nvSpPr>
        <p:spPr>
          <a:xfrm>
            <a:off x="11468678" y="264181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7" name="Text 51"/>
          <p:cNvSpPr/>
          <p:nvPr/>
        </p:nvSpPr>
        <p:spPr>
          <a:xfrm>
            <a:off x="11468678" y="264181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8" name="Shape 52"/>
          <p:cNvSpPr/>
          <p:nvPr/>
        </p:nvSpPr>
        <p:spPr>
          <a:xfrm>
            <a:off x="11468678" y="24417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9" name="Text 53"/>
          <p:cNvSpPr/>
          <p:nvPr/>
        </p:nvSpPr>
        <p:spPr>
          <a:xfrm>
            <a:off x="11468678" y="24417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0" name="Shape 54"/>
          <p:cNvSpPr/>
          <p:nvPr/>
        </p:nvSpPr>
        <p:spPr>
          <a:xfrm>
            <a:off x="11468678" y="383498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1" name="Text 55"/>
          <p:cNvSpPr/>
          <p:nvPr/>
        </p:nvSpPr>
        <p:spPr>
          <a:xfrm>
            <a:off x="11468678" y="383498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2" name="Shape 56"/>
          <p:cNvSpPr/>
          <p:nvPr/>
        </p:nvSpPr>
        <p:spPr>
          <a:xfrm>
            <a:off x="11468678" y="363495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3" name="Text 57"/>
          <p:cNvSpPr/>
          <p:nvPr/>
        </p:nvSpPr>
        <p:spPr>
          <a:xfrm>
            <a:off x="11468678" y="363495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4" name="Shape 58"/>
          <p:cNvSpPr/>
          <p:nvPr/>
        </p:nvSpPr>
        <p:spPr>
          <a:xfrm>
            <a:off x="11468678" y="343493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5" name="Text 59"/>
          <p:cNvSpPr/>
          <p:nvPr/>
        </p:nvSpPr>
        <p:spPr>
          <a:xfrm>
            <a:off x="11468678" y="343493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6" name="Shape 60"/>
          <p:cNvSpPr/>
          <p:nvPr/>
        </p:nvSpPr>
        <p:spPr>
          <a:xfrm>
            <a:off x="11468678" y="323490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7" name="Text 61"/>
          <p:cNvSpPr/>
          <p:nvPr/>
        </p:nvSpPr>
        <p:spPr>
          <a:xfrm>
            <a:off x="11468678" y="323490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gradFill flip="none" rotWithShape="0">
          <a:gsLst>
            <a:gs pos="0">
              <a:srgbClr val="FFF2C6"/>
            </a:gs>
            <a:gs pos="74000">
              <a:srgbClr val="C7D5FC"/>
            </a:gs>
            <a:gs pos="83000">
              <a:srgbClr val="D8E1FD"/>
            </a:gs>
            <a:gs pos="100000">
              <a:srgbClr val="D8E1FD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14445" y="132510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3114445" y="132510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314470" y="132510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3314470" y="132510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514495" y="132510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3514495" y="132510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3714520" y="132510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3714520" y="132510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727873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1727873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927898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1927898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2127923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2127923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2327948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2327948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968672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9" name="Text 17"/>
          <p:cNvSpPr/>
          <p:nvPr/>
        </p:nvSpPr>
        <p:spPr>
          <a:xfrm>
            <a:off x="8968672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9168697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1" name="Text 19"/>
          <p:cNvSpPr/>
          <p:nvPr/>
        </p:nvSpPr>
        <p:spPr>
          <a:xfrm>
            <a:off x="9168697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9368722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3" name="Text 21"/>
          <p:cNvSpPr/>
          <p:nvPr/>
        </p:nvSpPr>
        <p:spPr>
          <a:xfrm>
            <a:off x="9368722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9568747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5" name="Text 23"/>
          <p:cNvSpPr/>
          <p:nvPr/>
        </p:nvSpPr>
        <p:spPr>
          <a:xfrm>
            <a:off x="9568747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1776712" y="479308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7" name="Text 25"/>
          <p:cNvSpPr/>
          <p:nvPr/>
        </p:nvSpPr>
        <p:spPr>
          <a:xfrm>
            <a:off x="1776712" y="479308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1976737" y="479308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9" name="Text 27"/>
          <p:cNvSpPr/>
          <p:nvPr/>
        </p:nvSpPr>
        <p:spPr>
          <a:xfrm>
            <a:off x="1976737" y="479308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2176762" y="479308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1" name="Text 29"/>
          <p:cNvSpPr/>
          <p:nvPr/>
        </p:nvSpPr>
        <p:spPr>
          <a:xfrm>
            <a:off x="2176762" y="479308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2376787" y="479308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3" name="Text 31"/>
          <p:cNvSpPr/>
          <p:nvPr/>
        </p:nvSpPr>
        <p:spPr>
          <a:xfrm>
            <a:off x="2376787" y="479308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261062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5" name="Text 33"/>
          <p:cNvSpPr/>
          <p:nvPr/>
        </p:nvSpPr>
        <p:spPr>
          <a:xfrm>
            <a:off x="5261062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5461087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7" name="Text 35"/>
          <p:cNvSpPr/>
          <p:nvPr/>
        </p:nvSpPr>
        <p:spPr>
          <a:xfrm>
            <a:off x="5461087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5661112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9" name="Text 37"/>
          <p:cNvSpPr/>
          <p:nvPr/>
        </p:nvSpPr>
        <p:spPr>
          <a:xfrm>
            <a:off x="5661112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861137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1" name="Text 39"/>
          <p:cNvSpPr/>
          <p:nvPr/>
        </p:nvSpPr>
        <p:spPr>
          <a:xfrm>
            <a:off x="5861137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2263132" y="132510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3" name="Text 41"/>
          <p:cNvSpPr/>
          <p:nvPr/>
        </p:nvSpPr>
        <p:spPr>
          <a:xfrm>
            <a:off x="2263132" y="132510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2463157" y="132510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5" name="Text 43"/>
          <p:cNvSpPr/>
          <p:nvPr/>
        </p:nvSpPr>
        <p:spPr>
          <a:xfrm>
            <a:off x="2463157" y="132510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2663182" y="132510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7" name="Text 45"/>
          <p:cNvSpPr/>
          <p:nvPr/>
        </p:nvSpPr>
        <p:spPr>
          <a:xfrm>
            <a:off x="2663182" y="132510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2863207" y="132510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9" name="Text 47"/>
          <p:cNvSpPr/>
          <p:nvPr/>
        </p:nvSpPr>
        <p:spPr>
          <a:xfrm>
            <a:off x="2863207" y="132510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9002009" y="48516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1" name="Text 49"/>
          <p:cNvSpPr/>
          <p:nvPr/>
        </p:nvSpPr>
        <p:spPr>
          <a:xfrm>
            <a:off x="9002009" y="48516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9202034" y="48516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3" name="Text 51"/>
          <p:cNvSpPr/>
          <p:nvPr/>
        </p:nvSpPr>
        <p:spPr>
          <a:xfrm>
            <a:off x="9202034" y="48516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9402059" y="48516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5" name="Text 53"/>
          <p:cNvSpPr/>
          <p:nvPr/>
        </p:nvSpPr>
        <p:spPr>
          <a:xfrm>
            <a:off x="9402059" y="48516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9602084" y="48516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7" name="Text 55"/>
          <p:cNvSpPr/>
          <p:nvPr/>
        </p:nvSpPr>
        <p:spPr>
          <a:xfrm>
            <a:off x="9602084" y="48516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5294399" y="48516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9" name="Text 57"/>
          <p:cNvSpPr/>
          <p:nvPr/>
        </p:nvSpPr>
        <p:spPr>
          <a:xfrm>
            <a:off x="5294399" y="48516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5494424" y="48516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1" name="Text 59"/>
          <p:cNvSpPr/>
          <p:nvPr/>
        </p:nvSpPr>
        <p:spPr>
          <a:xfrm>
            <a:off x="5494424" y="48516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5694449" y="48516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3" name="Text 61"/>
          <p:cNvSpPr/>
          <p:nvPr/>
        </p:nvSpPr>
        <p:spPr>
          <a:xfrm>
            <a:off x="5694449" y="48516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5894474" y="48516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5" name="Text 63"/>
          <p:cNvSpPr/>
          <p:nvPr/>
        </p:nvSpPr>
        <p:spPr>
          <a:xfrm>
            <a:off x="5894474" y="48516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6" name="Image 0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5" y="4587240"/>
            <a:ext cx="152400" cy="1524000"/>
          </a:xfrm>
          <a:prstGeom prst="rect">
            <a:avLst/>
          </a:prstGeom>
        </p:spPr>
      </p:pic>
      <p:pic>
        <p:nvPicPr>
          <p:cNvPr id="67" name="Image 1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6365" y="799465"/>
            <a:ext cx="152400" cy="1524000"/>
          </a:xfrm>
          <a:prstGeom prst="rect">
            <a:avLst/>
          </a:prstGeom>
        </p:spPr>
      </p:pic>
      <p:sp>
        <p:nvSpPr>
          <p:cNvPr id="68" name="Text 64"/>
          <p:cNvSpPr/>
          <p:nvPr/>
        </p:nvSpPr>
        <p:spPr>
          <a:xfrm>
            <a:off x="961390" y="1245235"/>
            <a:ext cx="3543935" cy="683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6D7EC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69" name="Text 65"/>
          <p:cNvSpPr/>
          <p:nvPr/>
        </p:nvSpPr>
        <p:spPr>
          <a:xfrm>
            <a:off x="2566877" y="2246624"/>
            <a:ext cx="1041400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8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01.</a:t>
            </a:r>
            <a:endParaRPr lang="en-US" sz="1600" dirty="0"/>
          </a:p>
        </p:txBody>
      </p:sp>
      <p:sp>
        <p:nvSpPr>
          <p:cNvPr id="70" name="Text 66"/>
          <p:cNvSpPr/>
          <p:nvPr/>
        </p:nvSpPr>
        <p:spPr>
          <a:xfrm>
            <a:off x="784860" y="3128010"/>
            <a:ext cx="35433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CBV Mixins</a:t>
            </a:r>
            <a:endParaRPr lang="en-US" sz="1600" dirty="0"/>
          </a:p>
        </p:txBody>
      </p:sp>
      <p:sp>
        <p:nvSpPr>
          <p:cNvPr id="71" name="Text 67"/>
          <p:cNvSpPr/>
          <p:nvPr/>
        </p:nvSpPr>
        <p:spPr>
          <a:xfrm>
            <a:off x="6094500" y="2246623"/>
            <a:ext cx="1196228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8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02.</a:t>
            </a:r>
            <a:endParaRPr lang="en-US" sz="1600" dirty="0"/>
          </a:p>
        </p:txBody>
      </p:sp>
      <p:sp>
        <p:nvSpPr>
          <p:cNvPr id="72" name="Text 68"/>
          <p:cNvSpPr/>
          <p:nvPr/>
        </p:nvSpPr>
        <p:spPr>
          <a:xfrm>
            <a:off x="4584065" y="3128010"/>
            <a:ext cx="35433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Object Permissions</a:t>
            </a:r>
            <a:endParaRPr lang="en-US" sz="1600" dirty="0"/>
          </a:p>
        </p:txBody>
      </p:sp>
      <p:sp>
        <p:nvSpPr>
          <p:cNvPr id="73" name="Text 69"/>
          <p:cNvSpPr/>
          <p:nvPr/>
        </p:nvSpPr>
        <p:spPr>
          <a:xfrm>
            <a:off x="9759950" y="2246630"/>
            <a:ext cx="224472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8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03.</a:t>
            </a:r>
            <a:endParaRPr lang="en-US" sz="1600" dirty="0"/>
          </a:p>
        </p:txBody>
      </p:sp>
      <p:sp>
        <p:nvSpPr>
          <p:cNvPr id="74" name="Text 70"/>
          <p:cNvSpPr/>
          <p:nvPr/>
        </p:nvSpPr>
        <p:spPr>
          <a:xfrm>
            <a:off x="8326755" y="3128010"/>
            <a:ext cx="35433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Role-Based CBVs</a:t>
            </a:r>
            <a:endParaRPr lang="en-US" sz="1600" dirty="0"/>
          </a:p>
        </p:txBody>
      </p:sp>
      <p:sp>
        <p:nvSpPr>
          <p:cNvPr id="75" name="Text 71"/>
          <p:cNvSpPr/>
          <p:nvPr/>
        </p:nvSpPr>
        <p:spPr>
          <a:xfrm>
            <a:off x="2568575" y="4378325"/>
            <a:ext cx="1936750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8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04.</a:t>
            </a:r>
            <a:endParaRPr lang="en-US" sz="1600" dirty="0"/>
          </a:p>
        </p:txBody>
      </p:sp>
      <p:sp>
        <p:nvSpPr>
          <p:cNvPr id="76" name="Text 72"/>
          <p:cNvSpPr/>
          <p:nvPr/>
        </p:nvSpPr>
        <p:spPr>
          <a:xfrm>
            <a:off x="784860" y="5259705"/>
            <a:ext cx="35433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Security Hardening</a:t>
            </a:r>
            <a:endParaRPr lang="en-US" sz="1600" dirty="0"/>
          </a:p>
        </p:txBody>
      </p:sp>
      <p:sp>
        <p:nvSpPr>
          <p:cNvPr id="77" name="Text 73"/>
          <p:cNvSpPr/>
          <p:nvPr/>
        </p:nvSpPr>
        <p:spPr>
          <a:xfrm>
            <a:off x="6127750" y="4378325"/>
            <a:ext cx="1752600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8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05.</a:t>
            </a:r>
            <a:endParaRPr lang="en-US" sz="1600" dirty="0"/>
          </a:p>
        </p:txBody>
      </p:sp>
      <p:sp>
        <p:nvSpPr>
          <p:cNvPr id="78" name="Text 74"/>
          <p:cNvSpPr/>
          <p:nvPr/>
        </p:nvSpPr>
        <p:spPr>
          <a:xfrm>
            <a:off x="4584700" y="5259705"/>
            <a:ext cx="354457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Optional API Guard</a:t>
            </a:r>
            <a:endParaRPr lang="en-US" sz="1600" dirty="0"/>
          </a:p>
        </p:txBody>
      </p:sp>
      <p:sp>
        <p:nvSpPr>
          <p:cNvPr id="79" name="Text 75"/>
          <p:cNvSpPr/>
          <p:nvPr/>
        </p:nvSpPr>
        <p:spPr>
          <a:xfrm>
            <a:off x="9792970" y="4378325"/>
            <a:ext cx="221170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8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06.</a:t>
            </a:r>
            <a:endParaRPr lang="en-US" sz="1600" dirty="0"/>
          </a:p>
        </p:txBody>
      </p:sp>
      <p:sp>
        <p:nvSpPr>
          <p:cNvPr id="80" name="Text 76"/>
          <p:cNvSpPr/>
          <p:nvPr/>
        </p:nvSpPr>
        <p:spPr>
          <a:xfrm>
            <a:off x="8326755" y="5443855"/>
            <a:ext cx="338201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Lab &amp; Wrap-up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gradFill flip="none" rotWithShape="0">
          <a:gsLst>
            <a:gs pos="0">
              <a:srgbClr val="FFF2C6"/>
            </a:gs>
            <a:gs pos="47000">
              <a:srgbClr val="D8E1FD"/>
            </a:gs>
            <a:gs pos="78000">
              <a:srgbClr val="C7D5FC"/>
            </a:gs>
            <a:gs pos="100000">
              <a:srgbClr val="FDF8CB"/>
            </a:gs>
          </a:gsLst>
          <a:lin ang="2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8-d2nf8lh8bjvh7rlj0ae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399" y="517692"/>
            <a:ext cx="7251700" cy="63403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8502" y="2308860"/>
            <a:ext cx="4599086" cy="38617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5000" dirty="0">
                <a:solidFill>
                  <a:srgbClr val="7F9C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7560" y="1932305"/>
            <a:ext cx="1075563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CBV Mixins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104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73104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107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3107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3109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13109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33112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33112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527687" y="159653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27687" y="13965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527687" y="13965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27687" y="11964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527687" y="11964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27687" y="9964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527687" y="9964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1" descr="https://kimi-img.moonshot.cn/pub/slides/slides_tmpl/image/25-08-27-20:04:34-d2nf8kh8bjvh7rlj0a80.png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5131435" y="330200"/>
            <a:ext cx="7048500" cy="6197600"/>
          </a:xfrm>
          <a:prstGeom prst="rect">
            <a:avLst/>
          </a:prstGeom>
        </p:spPr>
      </p:pic>
      <p:pic>
        <p:nvPicPr>
          <p:cNvPr id="22" name="Image 2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  <p:pic>
        <p:nvPicPr>
          <p:cNvPr id="23" name="Image 3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45" y="4587240"/>
            <a:ext cx="152400" cy="1524000"/>
          </a:xfrm>
          <a:prstGeom prst="rect">
            <a:avLst/>
          </a:prstGeom>
        </p:spPr>
      </p:pic>
      <p:pic>
        <p:nvPicPr>
          <p:cNvPr id="24" name="Image 4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5" name="Image 5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6" name="Shape 18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7" name="Text 19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6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D8E1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47179" y="5061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647179" y="5061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47204" y="5061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847204" y="5061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047229" y="5061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047229" y="5061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247254" y="5061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247254" y="5061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43817" y="124666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443817" y="124666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43817" y="104663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443817" y="104663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43817" y="84661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443817" y="84661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43817" y="64659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443817" y="64659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93420" y="713105"/>
            <a:ext cx="4472940" cy="19983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LoginRequiredMixin &amp; PermissionRequiredMixin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10205" y="2162989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10205" y="2162989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86604" y="2203527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2" name="Text 20"/>
          <p:cNvSpPr/>
          <p:nvPr/>
        </p:nvSpPr>
        <p:spPr>
          <a:xfrm>
            <a:off x="786604" y="2203527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10205" y="4414604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710205" y="4414604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86604" y="4455142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6" name="Text 24"/>
          <p:cNvSpPr/>
          <p:nvPr/>
        </p:nvSpPr>
        <p:spPr>
          <a:xfrm>
            <a:off x="786604" y="4455142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7" name="Image 0" descr="https://kimi-img.moonshot.cn/pub/slides/slides_tmpl/image/25-08-27-20:04:42-d2nf8mh8bjvh7rlj0al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277" y="0"/>
            <a:ext cx="6564268" cy="3429000"/>
          </a:xfrm>
          <a:prstGeom prst="rect">
            <a:avLst/>
          </a:prstGeom>
        </p:spPr>
      </p:pic>
      <p:pic>
        <p:nvPicPr>
          <p:cNvPr id="28" name="Image 1" descr="https://kimi-img.moonshot.cn/pub/slides/slides_tmpl/image/25-08-27-20:04:42-d2nf8mh8bjvh7rlj0alg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0849" y="3429001"/>
            <a:ext cx="6571151" cy="3429000"/>
          </a:xfrm>
          <a:prstGeom prst="rect">
            <a:avLst/>
          </a:prstGeom>
        </p:spPr>
      </p:pic>
      <p:sp>
        <p:nvSpPr>
          <p:cNvPr id="29" name="Shape 25"/>
          <p:cNvSpPr/>
          <p:nvPr/>
        </p:nvSpPr>
        <p:spPr>
          <a:xfrm>
            <a:off x="5580731" y="-1"/>
            <a:ext cx="1940488" cy="6858000"/>
          </a:xfrm>
          <a:prstGeom prst="rect">
            <a:avLst/>
          </a:prstGeom>
          <a:gradFill flip="none" rotWithShape="1">
            <a:gsLst>
              <a:gs pos="0">
                <a:srgbClr val="D8E1FD"/>
              </a:gs>
              <a:gs pos="1000">
                <a:srgbClr val="D9E2FE"/>
              </a:gs>
              <a:gs pos="18000">
                <a:srgbClr val="D8E1FD"/>
              </a:gs>
              <a:gs pos="29000">
                <a:srgbClr val="D9E2FE"/>
              </a:gs>
              <a:gs pos="99000">
                <a:srgbClr val="FFF2C6">
                  <a:alpha val="0"/>
                </a:srgbClr>
              </a:gs>
              <a:gs pos="100000">
                <a:srgbClr val="FFF2C6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30" name="Text 26"/>
          <p:cNvSpPr/>
          <p:nvPr/>
        </p:nvSpPr>
        <p:spPr>
          <a:xfrm>
            <a:off x="5580731" y="-1"/>
            <a:ext cx="1940488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Text 27"/>
          <p:cNvSpPr/>
          <p:nvPr/>
        </p:nvSpPr>
        <p:spPr>
          <a:xfrm>
            <a:off x="1169035" y="2096135"/>
            <a:ext cx="462470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LoginRequiredMixin</a:t>
            </a:r>
            <a:endParaRPr lang="en-US" sz="1600" dirty="0"/>
          </a:p>
        </p:txBody>
      </p:sp>
      <p:sp>
        <p:nvSpPr>
          <p:cNvPr id="32" name="Text 28"/>
          <p:cNvSpPr/>
          <p:nvPr/>
        </p:nvSpPr>
        <p:spPr>
          <a:xfrm>
            <a:off x="1205865" y="2495550"/>
            <a:ext cx="4624705" cy="13291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LoginRequiredMixin ensures that only authenticated users can access a view. It simplifies access control by replacing the need for decorators in class-based views, making your code cleaner and more maintainable.</a:t>
            </a:r>
            <a:endParaRPr lang="en-US" sz="1600" dirty="0"/>
          </a:p>
        </p:txBody>
      </p:sp>
      <p:sp>
        <p:nvSpPr>
          <p:cNvPr id="33" name="Text 29"/>
          <p:cNvSpPr/>
          <p:nvPr/>
        </p:nvSpPr>
        <p:spPr>
          <a:xfrm>
            <a:off x="1169035" y="4347845"/>
            <a:ext cx="462470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PermissionRequiredMixin</a:t>
            </a:r>
            <a:endParaRPr lang="en-US" sz="1600" dirty="0"/>
          </a:p>
        </p:txBody>
      </p:sp>
      <p:sp>
        <p:nvSpPr>
          <p:cNvPr id="34" name="Text 30"/>
          <p:cNvSpPr/>
          <p:nvPr/>
        </p:nvSpPr>
        <p:spPr>
          <a:xfrm>
            <a:off x="1205865" y="4747260"/>
            <a:ext cx="4624705" cy="13291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PermissionRequiredMixin restricts access based on specific permissions. By specifying permission_required, you can granularly control who can access a view, enhancing security and adhering to the principle of least privilege.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gradFill flip="none" rotWithShape="0">
          <a:gsLst>
            <a:gs pos="0">
              <a:srgbClr val="FFF2C6"/>
            </a:gs>
            <a:gs pos="47000">
              <a:srgbClr val="D8E1FD"/>
            </a:gs>
            <a:gs pos="78000">
              <a:srgbClr val="C7D5FC"/>
            </a:gs>
            <a:gs pos="100000">
              <a:srgbClr val="FDF8CB"/>
            </a:gs>
          </a:gsLst>
          <a:lin ang="2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8-d2nf8lh8bjvh7rlj0ae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399" y="517692"/>
            <a:ext cx="7251700" cy="63403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8502" y="2308860"/>
            <a:ext cx="4599086" cy="38617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5000" dirty="0">
                <a:solidFill>
                  <a:srgbClr val="7F9C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7560" y="1932305"/>
            <a:ext cx="1075563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Object Permissions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104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73104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107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3107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3109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13109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33112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33112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527687" y="159653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27687" y="13965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527687" y="13965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27687" y="11964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527687" y="11964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27687" y="9964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527687" y="9964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1" descr="https://kimi-img.moonshot.cn/pub/slides/slides_tmpl/image/25-08-27-20:04:34-d2nf8kh8bjvh7rlj0a80.png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5131435" y="330200"/>
            <a:ext cx="7048500" cy="6197600"/>
          </a:xfrm>
          <a:prstGeom prst="rect">
            <a:avLst/>
          </a:prstGeom>
        </p:spPr>
      </p:pic>
      <p:pic>
        <p:nvPicPr>
          <p:cNvPr id="22" name="Image 2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  <p:pic>
        <p:nvPicPr>
          <p:cNvPr id="23" name="Image 3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45" y="4587240"/>
            <a:ext cx="152400" cy="1524000"/>
          </a:xfrm>
          <a:prstGeom prst="rect">
            <a:avLst/>
          </a:prstGeom>
        </p:spPr>
      </p:pic>
      <p:pic>
        <p:nvPicPr>
          <p:cNvPr id="24" name="Image 4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5" name="Image 5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6" name="Shape 18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7" name="Text 19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6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gradFill flip="none" rotWithShape="0">
          <a:gsLst>
            <a:gs pos="0">
              <a:srgbClr val="C7D5FC"/>
            </a:gs>
            <a:gs pos="29000">
              <a:srgbClr val="C7D5FC"/>
            </a:gs>
            <a:gs pos="49000">
              <a:srgbClr val="FFF7DD"/>
            </a:gs>
            <a:gs pos="83000">
              <a:srgbClr val="D8E1FD"/>
            </a:gs>
            <a:gs pos="100000">
              <a:srgbClr val="D8E1FD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07664" y="3773157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207664" y="3773157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284063" y="3813695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5" name="Text 3"/>
          <p:cNvSpPr/>
          <p:nvPr/>
        </p:nvSpPr>
        <p:spPr>
          <a:xfrm>
            <a:off x="4284063" y="3813695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8306882" y="1088529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8306882" y="1088529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8383281" y="1129067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9" name="Text 7"/>
          <p:cNvSpPr/>
          <p:nvPr/>
        </p:nvSpPr>
        <p:spPr>
          <a:xfrm>
            <a:off x="8383281" y="1129067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0" descr="https://kimi-img.moonshot.cn/pub/slides/slides_tmpl/image/25-08-27-20:04:43-d2nf8mp8bjvh7rlj0ap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15" y="939165"/>
            <a:ext cx="2995930" cy="2520950"/>
          </a:xfrm>
          <a:prstGeom prst="rect">
            <a:avLst/>
          </a:prstGeom>
        </p:spPr>
      </p:pic>
      <p:pic>
        <p:nvPicPr>
          <p:cNvPr id="11" name="Image 1" descr="https://kimi-img.moonshot.cn/pub/slides/slides_tmpl/image/25-08-27-20:04:43-d2nf8mp8bjvh7rlj0ang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135" y="939165"/>
            <a:ext cx="4514215" cy="2520950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769099" y="387354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9"/>
          <p:cNvSpPr/>
          <p:nvPr/>
        </p:nvSpPr>
        <p:spPr>
          <a:xfrm>
            <a:off x="769099" y="387354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969124" y="387354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1"/>
          <p:cNvSpPr/>
          <p:nvPr/>
        </p:nvSpPr>
        <p:spPr>
          <a:xfrm>
            <a:off x="969124" y="387354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1169149" y="387354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3"/>
          <p:cNvSpPr/>
          <p:nvPr/>
        </p:nvSpPr>
        <p:spPr>
          <a:xfrm>
            <a:off x="1169149" y="387354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1369174" y="387354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9" name="Text 15"/>
          <p:cNvSpPr/>
          <p:nvPr/>
        </p:nvSpPr>
        <p:spPr>
          <a:xfrm>
            <a:off x="1369174" y="387354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6"/>
          <p:cNvSpPr/>
          <p:nvPr/>
        </p:nvSpPr>
        <p:spPr>
          <a:xfrm>
            <a:off x="565737" y="461406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1" name="Text 17"/>
          <p:cNvSpPr/>
          <p:nvPr/>
        </p:nvSpPr>
        <p:spPr>
          <a:xfrm>
            <a:off x="565737" y="461406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8"/>
          <p:cNvSpPr/>
          <p:nvPr/>
        </p:nvSpPr>
        <p:spPr>
          <a:xfrm>
            <a:off x="565737" y="441404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3" name="Text 19"/>
          <p:cNvSpPr/>
          <p:nvPr/>
        </p:nvSpPr>
        <p:spPr>
          <a:xfrm>
            <a:off x="565737" y="441404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0"/>
          <p:cNvSpPr/>
          <p:nvPr/>
        </p:nvSpPr>
        <p:spPr>
          <a:xfrm>
            <a:off x="565737" y="421401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5" name="Text 21"/>
          <p:cNvSpPr/>
          <p:nvPr/>
        </p:nvSpPr>
        <p:spPr>
          <a:xfrm>
            <a:off x="565737" y="421401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2"/>
          <p:cNvSpPr/>
          <p:nvPr/>
        </p:nvSpPr>
        <p:spPr>
          <a:xfrm>
            <a:off x="565737" y="401399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7" name="Text 23"/>
          <p:cNvSpPr/>
          <p:nvPr/>
        </p:nvSpPr>
        <p:spPr>
          <a:xfrm>
            <a:off x="565737" y="401399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Text 24"/>
          <p:cNvSpPr/>
          <p:nvPr/>
        </p:nvSpPr>
        <p:spPr>
          <a:xfrm>
            <a:off x="815340" y="4079875"/>
            <a:ext cx="3196590" cy="20834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Fine-Grained Object Access</a:t>
            </a:r>
            <a:endParaRPr lang="en-US" sz="1600" dirty="0"/>
          </a:p>
        </p:txBody>
      </p:sp>
      <p:sp>
        <p:nvSpPr>
          <p:cNvPr id="29" name="Shape 25"/>
          <p:cNvSpPr/>
          <p:nvPr/>
        </p:nvSpPr>
        <p:spPr>
          <a:xfrm>
            <a:off x="4207029" y="5375897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0" name="Text 26"/>
          <p:cNvSpPr/>
          <p:nvPr/>
        </p:nvSpPr>
        <p:spPr>
          <a:xfrm>
            <a:off x="4207029" y="5375897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Shape 27"/>
          <p:cNvSpPr/>
          <p:nvPr/>
        </p:nvSpPr>
        <p:spPr>
          <a:xfrm>
            <a:off x="4283428" y="5416435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2" name="Text 28"/>
          <p:cNvSpPr/>
          <p:nvPr/>
        </p:nvSpPr>
        <p:spPr>
          <a:xfrm>
            <a:off x="4283428" y="5416435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Text 29"/>
          <p:cNvSpPr/>
          <p:nvPr/>
        </p:nvSpPr>
        <p:spPr>
          <a:xfrm>
            <a:off x="8610600" y="1015365"/>
            <a:ext cx="3196590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Introduction to django-guardian</a:t>
            </a:r>
            <a:endParaRPr lang="en-US" sz="1600" dirty="0"/>
          </a:p>
        </p:txBody>
      </p:sp>
      <p:sp>
        <p:nvSpPr>
          <p:cNvPr id="34" name="Text 30"/>
          <p:cNvSpPr/>
          <p:nvPr/>
        </p:nvSpPr>
        <p:spPr>
          <a:xfrm>
            <a:off x="8409305" y="1816735"/>
            <a:ext cx="3505835" cy="15525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Django-guardian is a powerful package for implementing object-level permissions. It allows you to assign permissions to individual objects, providing fine-grained control over who can access or modify specific records.</a:t>
            </a:r>
            <a:endParaRPr lang="en-US" sz="1600" dirty="0"/>
          </a:p>
        </p:txBody>
      </p:sp>
      <p:sp>
        <p:nvSpPr>
          <p:cNvPr id="35" name="Text 31"/>
          <p:cNvSpPr/>
          <p:nvPr/>
        </p:nvSpPr>
        <p:spPr>
          <a:xfrm>
            <a:off x="4511675" y="3717925"/>
            <a:ext cx="699198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Assigning Permissions</a:t>
            </a:r>
            <a:endParaRPr lang="en-US" sz="1600" dirty="0"/>
          </a:p>
        </p:txBody>
      </p:sp>
      <p:sp>
        <p:nvSpPr>
          <p:cNvPr id="36" name="Text 32"/>
          <p:cNvSpPr/>
          <p:nvPr/>
        </p:nvSpPr>
        <p:spPr>
          <a:xfrm>
            <a:off x="4309745" y="4131945"/>
            <a:ext cx="7106920" cy="765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Using django-guardian, you can assign permissions like 'change_customuser' to a user for a specific object. This ensures that users can only edit objects they have explicit permissions for, enhancing data security.</a:t>
            </a:r>
            <a:endParaRPr lang="en-US" sz="1600" dirty="0"/>
          </a:p>
        </p:txBody>
      </p:sp>
      <p:sp>
        <p:nvSpPr>
          <p:cNvPr id="37" name="Text 33"/>
          <p:cNvSpPr/>
          <p:nvPr/>
        </p:nvSpPr>
        <p:spPr>
          <a:xfrm>
            <a:off x="4511040" y="5320665"/>
            <a:ext cx="700659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Implementation Example</a:t>
            </a:r>
            <a:endParaRPr lang="en-US" sz="1600" dirty="0"/>
          </a:p>
        </p:txBody>
      </p:sp>
      <p:sp>
        <p:nvSpPr>
          <p:cNvPr id="38" name="Text 34"/>
          <p:cNvSpPr/>
          <p:nvPr/>
        </p:nvSpPr>
        <p:spPr>
          <a:xfrm>
            <a:off x="4309110" y="5734685"/>
            <a:ext cx="7106920" cy="765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 example, you can use the assign_perm function to grant a user the ability to change a specific user object. This is particularly useful in scenarios where ownership or specific roles need to be enforced.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gradFill flip="none" rotWithShape="0">
          <a:gsLst>
            <a:gs pos="0">
              <a:srgbClr val="FFF2C6"/>
            </a:gs>
            <a:gs pos="47000">
              <a:srgbClr val="D8E1FD"/>
            </a:gs>
            <a:gs pos="78000">
              <a:srgbClr val="C7D5FC"/>
            </a:gs>
            <a:gs pos="100000">
              <a:srgbClr val="FDF8CB"/>
            </a:gs>
          </a:gsLst>
          <a:lin ang="2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8-d2nf8lh8bjvh7rlj0ae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399" y="517692"/>
            <a:ext cx="7251700" cy="63403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8502" y="2308860"/>
            <a:ext cx="4599086" cy="38617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5000" dirty="0">
                <a:solidFill>
                  <a:srgbClr val="7F9C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7560" y="1932305"/>
            <a:ext cx="1075563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Role-Based CBVs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104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73104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107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3107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3109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13109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33112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33112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527687" y="159653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27687" y="13965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527687" y="13965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27687" y="11964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527687" y="11964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27687" y="9964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527687" y="9964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1" descr="https://kimi-img.moonshot.cn/pub/slides/slides_tmpl/image/25-08-27-20:04:34-d2nf8kh8bjvh7rlj0a80.png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5131435" y="330200"/>
            <a:ext cx="7048500" cy="6197600"/>
          </a:xfrm>
          <a:prstGeom prst="rect">
            <a:avLst/>
          </a:prstGeom>
        </p:spPr>
      </p:pic>
      <p:pic>
        <p:nvPicPr>
          <p:cNvPr id="22" name="Image 2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  <p:pic>
        <p:nvPicPr>
          <p:cNvPr id="23" name="Image 3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45" y="4587240"/>
            <a:ext cx="152400" cy="1524000"/>
          </a:xfrm>
          <a:prstGeom prst="rect">
            <a:avLst/>
          </a:prstGeom>
        </p:spPr>
      </p:pic>
      <p:pic>
        <p:nvPicPr>
          <p:cNvPr id="24" name="Image 4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5" name="Image 5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6" name="Shape 18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7" name="Text 19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6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gradFill flip="none" rotWithShape="0">
          <a:gsLst>
            <a:gs pos="0">
              <a:srgbClr val="A9BAF4"/>
            </a:gs>
            <a:gs pos="32000">
              <a:srgbClr val="D8E1FD"/>
            </a:gs>
            <a:gs pos="42000">
              <a:srgbClr val="C7D5FC"/>
            </a:gs>
            <a:gs pos="63000">
              <a:srgbClr val="D8E1FD"/>
            </a:gs>
            <a:gs pos="98000">
              <a:srgbClr val="FFF2C6"/>
            </a:gs>
            <a:gs pos="100000">
              <a:srgbClr val="FFF2C6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04427" y="43794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904427" y="43794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04452" y="43794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1104452" y="43794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304477" y="43794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304477" y="43794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504502" y="43794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504502" y="43794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01064" y="117847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701064" y="117847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01064" y="97844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701064" y="97844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01064" y="77841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701064" y="77841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01064" y="57839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701064" y="57839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969645" y="645795"/>
            <a:ext cx="10751820" cy="1206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Enforcing Roles in Class Views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037777" y="5206150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1037777" y="5206150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1114176" y="5246688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2" name="Text 20"/>
          <p:cNvSpPr/>
          <p:nvPr/>
        </p:nvSpPr>
        <p:spPr>
          <a:xfrm>
            <a:off x="1114176" y="5246688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439054" y="1979886"/>
            <a:ext cx="4282212" cy="2834620"/>
          </a:xfrm>
          <a:prstGeom prst="rect">
            <a:avLst/>
          </a:prstGeom>
          <a:solidFill>
            <a:srgbClr val="A4CCEE"/>
          </a:solidFill>
          <a:ln/>
        </p:spPr>
      </p:sp>
      <p:sp>
        <p:nvSpPr>
          <p:cNvPr id="24" name="Text 22"/>
          <p:cNvSpPr/>
          <p:nvPr/>
        </p:nvSpPr>
        <p:spPr>
          <a:xfrm>
            <a:off x="7439054" y="1979886"/>
            <a:ext cx="4282212" cy="28346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5" name="Image 0" descr="https://kimi-img.moonshot.cn/pub/slides/slides_tmpl/image/25-08-27-20:04:36-d2nf8l18bjvh7rlj0ab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054" y="1957590"/>
            <a:ext cx="4282212" cy="2856916"/>
          </a:xfrm>
          <a:prstGeom prst="rect">
            <a:avLst/>
          </a:prstGeom>
        </p:spPr>
      </p:pic>
      <p:pic>
        <p:nvPicPr>
          <p:cNvPr id="26" name="Image 1" descr="https://kimi-img.moonshot.cn/pub/slides/slides_tmpl/image/25-08-27-20:04:36-d2nf8l18bjvh7rlj0acg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80" y="1959287"/>
            <a:ext cx="4225267" cy="2855218"/>
          </a:xfrm>
          <a:prstGeom prst="rect">
            <a:avLst/>
          </a:prstGeom>
        </p:spPr>
      </p:pic>
      <p:pic>
        <p:nvPicPr>
          <p:cNvPr id="27" name="Image 2" descr="https://kimi-img.moonshot.cn/pub/slides/slides_tmpl/image/25-08-27-20:04:36-d2nf8l18bjvh7rlj0ac0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3652" y="1957589"/>
            <a:ext cx="2238998" cy="2855218"/>
          </a:xfrm>
          <a:prstGeom prst="rect">
            <a:avLst/>
          </a:prstGeom>
        </p:spPr>
      </p:pic>
      <p:sp>
        <p:nvSpPr>
          <p:cNvPr id="28" name="Text 23"/>
          <p:cNvSpPr/>
          <p:nvPr/>
        </p:nvSpPr>
        <p:spPr>
          <a:xfrm>
            <a:off x="1496633" y="5138838"/>
            <a:ext cx="9655733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Role-Based Access Control</a:t>
            </a:r>
            <a:endParaRPr lang="en-US" sz="1600" dirty="0"/>
          </a:p>
        </p:txBody>
      </p:sp>
      <p:sp>
        <p:nvSpPr>
          <p:cNvPr id="29" name="Text 24"/>
          <p:cNvSpPr/>
          <p:nvPr/>
        </p:nvSpPr>
        <p:spPr>
          <a:xfrm>
            <a:off x="1532890" y="5600700"/>
            <a:ext cx="9655810" cy="9817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overriding the dispatch method in a class-based view, you can enforce role-based access control. This ensures that only users with the correct role, such as 'editor', can access specific views, combining authentication and role checks seamlessly.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gradFill flip="none" rotWithShape="0">
          <a:gsLst>
            <a:gs pos="0">
              <a:srgbClr val="FFF2C6"/>
            </a:gs>
            <a:gs pos="47000">
              <a:srgbClr val="D8E1FD"/>
            </a:gs>
            <a:gs pos="78000">
              <a:srgbClr val="C7D5FC"/>
            </a:gs>
            <a:gs pos="100000">
              <a:srgbClr val="FDF8CB"/>
            </a:gs>
          </a:gsLst>
          <a:lin ang="2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8-d2nf8lh8bjvh7rlj0ae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399" y="517692"/>
            <a:ext cx="7251700" cy="63403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8502" y="2308860"/>
            <a:ext cx="4599086" cy="38617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5000" dirty="0">
                <a:solidFill>
                  <a:srgbClr val="7F9C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7560" y="1932305"/>
            <a:ext cx="1075563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Security Hardening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104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73104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107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3107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3109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13109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33112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33112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527687" y="159653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27687" y="13965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527687" y="13965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27687" y="11964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527687" y="11964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27687" y="9964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527687" y="9964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1" descr="https://kimi-img.moonshot.cn/pub/slides/slides_tmpl/image/25-08-27-20:04:34-d2nf8kh8bjvh7rlj0a80.png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5131435" y="330200"/>
            <a:ext cx="7048500" cy="6197600"/>
          </a:xfrm>
          <a:prstGeom prst="rect">
            <a:avLst/>
          </a:prstGeom>
        </p:spPr>
      </p:pic>
      <p:pic>
        <p:nvPicPr>
          <p:cNvPr id="22" name="Image 2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  <p:pic>
        <p:nvPicPr>
          <p:cNvPr id="23" name="Image 3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45" y="4587240"/>
            <a:ext cx="152400" cy="1524000"/>
          </a:xfrm>
          <a:prstGeom prst="rect">
            <a:avLst/>
          </a:prstGeom>
        </p:spPr>
      </p:pic>
      <p:pic>
        <p:nvPicPr>
          <p:cNvPr id="24" name="Image 4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5" name="Image 5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6" name="Shape 18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7" name="Text 19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6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699</Words>
  <Application>Microsoft Office PowerPoint</Application>
  <PresentationFormat>Widescreen</PresentationFormat>
  <Paragraphs>89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MiSans</vt:lpstr>
      <vt:lpstr>Arial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Django Auth Day3: Secure &amp; Scale</dc:title>
  <dc:subject>Django Auth Day3: Secure &amp; Scale</dc:subject>
  <dc:creator>Kimi</dc:creator>
  <cp:lastModifiedBy>Sean</cp:lastModifiedBy>
  <cp:revision>3</cp:revision>
  <dcterms:created xsi:type="dcterms:W3CDTF">2025-12-10T02:51:19Z</dcterms:created>
  <dcterms:modified xsi:type="dcterms:W3CDTF">2025-12-10T02:52:38Z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{"Label":"Django Auth Day3: Secure &amp; Scale","ContentProducer":"001191110108MACG2KBH8F10000","ProduceID":"d4sdu31kotd2b9hbagog","ReservedCode1":"","ContentPropagator":"001191110108MACG2KBH8F20000","PropagateID":"d4sdu31kotd2b9hbagog","ReservedCode2":""}</vt:lpwstr>
  </property>
</Properties>
</file>